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58" r:id="rId6"/>
    <p:sldId id="261" r:id="rId7"/>
    <p:sldId id="26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19" autoAdjust="0"/>
  </p:normalViewPr>
  <p:slideViewPr>
    <p:cSldViewPr snapToGrid="0">
      <p:cViewPr varScale="1">
        <p:scale>
          <a:sx n="83" d="100"/>
          <a:sy n="83" d="100"/>
        </p:scale>
        <p:origin x="45" y="5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8/6/2021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2332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1007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8/6/2021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8/6/2021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8/6/2021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8/6/2021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8/6/2021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8/6/2021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8/6/2021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8/6/2021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 id="2147483664" r:id="rId10"/>
    <p:sldLayoutId id="2147483666"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bstract image">
            <a:extLst>
              <a:ext uri="{FF2B5EF4-FFF2-40B4-BE49-F238E27FC236}">
                <a16:creationId xmlns:a16="http://schemas.microsoft.com/office/drawing/2014/main" id="{6D3BA21E-E6C8-4E14-8E53-C5DF567E9D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64" name="Rectangle 59">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65" name="Rectangle 61">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276055" y="2350017"/>
            <a:ext cx="4819945" cy="1630906"/>
          </a:xfrm>
        </p:spPr>
        <p:txBody>
          <a:bodyPr>
            <a:noAutofit/>
          </a:bodyPr>
          <a:lstStyle/>
          <a:p>
            <a:r>
              <a:rPr lang="en-US" sz="2800" dirty="0">
                <a:solidFill>
                  <a:schemeClr val="tx1"/>
                </a:solidFill>
              </a:rPr>
              <a:t>Investigating autoencoders as a linkage between differing reservoir structures </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276055" y="4126698"/>
            <a:ext cx="4775075" cy="559656"/>
          </a:xfrm>
        </p:spPr>
        <p:txBody>
          <a:bodyPr>
            <a:normAutofit/>
          </a:bodyPr>
          <a:lstStyle/>
          <a:p>
            <a:r>
              <a:rPr lang="en-US" dirty="0">
                <a:solidFill>
                  <a:schemeClr val="tx1"/>
                </a:solidFill>
              </a:rPr>
              <a:t>Milestone Meeting 3</a:t>
            </a:r>
          </a:p>
        </p:txBody>
      </p:sp>
    </p:spTree>
    <p:extLst>
      <p:ext uri="{BB962C8B-B14F-4D97-AF65-F5344CB8AC3E}">
        <p14:creationId xmlns:p14="http://schemas.microsoft.com/office/powerpoint/2010/main" val="173669318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pic>
        <p:nvPicPr>
          <p:cNvPr id="18" name="Picture 17" descr="abstract image">
            <a:extLst>
              <a:ext uri="{FF2B5EF4-FFF2-40B4-BE49-F238E27FC236}">
                <a16:creationId xmlns:a16="http://schemas.microsoft.com/office/drawing/2014/main" id="{48727792-114E-4856-A75E-CE4B4253BA2B}"/>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73" name="Rectangle 72">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 name="Rectangle 74">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557720" y="612843"/>
            <a:ext cx="2312480" cy="1499738"/>
          </a:xfrm>
        </p:spPr>
        <p:txBody>
          <a:bodyPr vert="horz" lIns="91440" tIns="45720" rIns="91440" bIns="45720" rtlCol="0" anchor="b">
            <a:normAutofit/>
          </a:bodyPr>
          <a:lstStyle/>
          <a:p>
            <a:r>
              <a:rPr lang="en-US" sz="2600"/>
              <a:t>What is an autoencoder?</a:t>
            </a:r>
          </a:p>
        </p:txBody>
      </p:sp>
      <p:sp>
        <p:nvSpPr>
          <p:cNvPr id="9" name="TextBox 8">
            <a:extLst>
              <a:ext uri="{FF2B5EF4-FFF2-40B4-BE49-F238E27FC236}">
                <a16:creationId xmlns:a16="http://schemas.microsoft.com/office/drawing/2014/main" id="{E43E3433-60F9-499C-957E-C3967661A0B2}"/>
              </a:ext>
            </a:extLst>
          </p:cNvPr>
          <p:cNvSpPr txBox="1"/>
          <p:nvPr/>
        </p:nvSpPr>
        <p:spPr>
          <a:xfrm>
            <a:off x="557720" y="2149813"/>
            <a:ext cx="2312479" cy="3854197"/>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r>
              <a:rPr lang="en-US" sz="1400" dirty="0">
                <a:solidFill>
                  <a:schemeClr val="tx1">
                    <a:lumMod val="85000"/>
                    <a:lumOff val="15000"/>
                  </a:schemeClr>
                </a:solidFill>
              </a:rPr>
              <a:t>An autoencoder is a feedforward neural network that reduces the dimensionality of its input layer by encoding to a latent vector (bottleneck). Which is then decoded back to the original input.</a:t>
            </a:r>
          </a:p>
          <a:p>
            <a:pPr indent="-182880">
              <a:spcAft>
                <a:spcPts val="600"/>
              </a:spcAft>
              <a:buClr>
                <a:schemeClr val="tx1">
                  <a:lumMod val="85000"/>
                  <a:lumOff val="15000"/>
                </a:schemeClr>
              </a:buClr>
              <a:buFont typeface="Garamond" pitchFamily="18" charset="0"/>
              <a:buChar char="◦"/>
            </a:pPr>
            <a:r>
              <a:rPr lang="en-US" sz="1400" dirty="0">
                <a:solidFill>
                  <a:schemeClr val="tx1">
                    <a:lumMod val="85000"/>
                    <a:lumOff val="15000"/>
                  </a:schemeClr>
                </a:solidFill>
              </a:rPr>
              <a:t>This allows the autoencoder to learn the inherent properties of its input.</a:t>
            </a:r>
          </a:p>
        </p:txBody>
      </p:sp>
      <p:sp>
        <p:nvSpPr>
          <p:cNvPr id="77" name="Rectangle 76">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1026" name="Picture 2" descr="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
            <a:extLst>
              <a:ext uri="{FF2B5EF4-FFF2-40B4-BE49-F238E27FC236}">
                <a16:creationId xmlns:a16="http://schemas.microsoft.com/office/drawing/2014/main" id="{FD312F9D-B1C9-4879-9AD2-057C65F80F3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685952" y="748150"/>
            <a:ext cx="7991710" cy="5394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60103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A29F194B-E74C-43C0-BBF5-330CEFC4E1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CD64F326-929E-45E2-B54D-DC7E17207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941695"/>
            <a:ext cx="5452527" cy="4974610"/>
          </a:xfrm>
          <a:prstGeom prst="rect">
            <a:avLst/>
          </a:prstGeom>
          <a:solidFill>
            <a:schemeClr val="bg1">
              <a:lumMod val="85000"/>
              <a:lumOff val="15000"/>
            </a:schemeClr>
          </a:solidFill>
          <a:ln w="6350" cap="sq" cmpd="sng" algn="ctr">
            <a:noFill/>
            <a:prstDash val="solid"/>
            <a:miter lim="800000"/>
          </a:ln>
          <a:effectLst/>
        </p:spPr>
      </p:sp>
      <p:sp>
        <p:nvSpPr>
          <p:cNvPr id="139" name="Rectangle 138">
            <a:extLst>
              <a:ext uri="{FF2B5EF4-FFF2-40B4-BE49-F238E27FC236}">
                <a16:creationId xmlns:a16="http://schemas.microsoft.com/office/drawing/2014/main" id="{7BFCDFD7-7B3B-4ED9-B533-34D0B3724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106424"/>
            <a:ext cx="5120640" cy="4645152"/>
          </a:xfrm>
          <a:prstGeom prst="rect">
            <a:avLst/>
          </a:prstGeom>
          <a:noFill/>
          <a:ln w="6350" cap="sq" cmpd="sng" algn="ctr">
            <a:solidFill>
              <a:schemeClr val="tx1"/>
            </a:solidFill>
            <a:prstDash val="solid"/>
            <a:miter lim="800000"/>
          </a:ln>
          <a:effectLst>
            <a:softEdge rad="0"/>
          </a:effectLst>
        </p:spPr>
      </p:sp>
      <p:pic>
        <p:nvPicPr>
          <p:cNvPr id="14" name="Picture 3" descr="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
            <a:extLst>
              <a:ext uri="{FF2B5EF4-FFF2-40B4-BE49-F238E27FC236}">
                <a16:creationId xmlns:a16="http://schemas.microsoft.com/office/drawing/2014/main" id="{E5AE7FCD-E857-448F-AB80-A5D5E165DC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30" b="-3"/>
          <a:stretch/>
        </p:blipFill>
        <p:spPr bwMode="auto">
          <a:xfrm>
            <a:off x="7779987" y="105962"/>
            <a:ext cx="4249331" cy="3323039"/>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
            <a:extLst>
              <a:ext uri="{FF2B5EF4-FFF2-40B4-BE49-F238E27FC236}">
                <a16:creationId xmlns:a16="http://schemas.microsoft.com/office/drawing/2014/main" id="{08458C23-4D55-4B8A-BE71-20439F841C9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81" b="4"/>
          <a:stretch/>
        </p:blipFill>
        <p:spPr bwMode="auto">
          <a:xfrm>
            <a:off x="7779987" y="3429000"/>
            <a:ext cx="4249332" cy="3323037"/>
          </a:xfrm>
          <a:prstGeom prst="rect">
            <a:avLst/>
          </a:prstGeom>
          <a:noFill/>
          <a:extLst>
            <a:ext uri="{909E8E84-426E-40DD-AFC4-6F175D3DCCD1}">
              <a14:hiddenFill xmlns:a14="http://schemas.microsoft.com/office/drawing/2010/main">
                <a:solidFill>
                  <a:srgbClr val="FFFFFF"/>
                </a:solidFill>
              </a14:hiddenFill>
            </a:ext>
          </a:extLst>
        </p:spPr>
      </p:pic>
      <p:sp>
        <p:nvSpPr>
          <p:cNvPr id="19" name="Title 1">
            <a:extLst>
              <a:ext uri="{FF2B5EF4-FFF2-40B4-BE49-F238E27FC236}">
                <a16:creationId xmlns:a16="http://schemas.microsoft.com/office/drawing/2014/main" id="{6C1B001F-E146-4710-8636-C17C8100A3D3}"/>
              </a:ext>
            </a:extLst>
          </p:cNvPr>
          <p:cNvSpPr>
            <a:spLocks noGrp="1"/>
          </p:cNvSpPr>
          <p:nvPr>
            <p:ph type="title"/>
          </p:nvPr>
        </p:nvSpPr>
        <p:spPr>
          <a:xfrm>
            <a:off x="1050906" y="1150259"/>
            <a:ext cx="5702506" cy="539244"/>
          </a:xfrm>
        </p:spPr>
        <p:txBody>
          <a:bodyPr vert="horz" lIns="91440" tIns="45720" rIns="91440" bIns="45720" rtlCol="0" anchor="ctr">
            <a:noAutofit/>
          </a:bodyPr>
          <a:lstStyle/>
          <a:p>
            <a:r>
              <a:rPr lang="en-US" sz="3200" dirty="0"/>
              <a:t>Feedback connection</a:t>
            </a:r>
          </a:p>
        </p:txBody>
      </p:sp>
      <p:sp>
        <p:nvSpPr>
          <p:cNvPr id="20" name="TextBox 19">
            <a:extLst>
              <a:ext uri="{FF2B5EF4-FFF2-40B4-BE49-F238E27FC236}">
                <a16:creationId xmlns:a16="http://schemas.microsoft.com/office/drawing/2014/main" id="{5CC8E8F6-A8C1-4BB8-9CE4-AE25BFBD4F85}"/>
              </a:ext>
            </a:extLst>
          </p:cNvPr>
          <p:cNvSpPr txBox="1"/>
          <p:nvPr/>
        </p:nvSpPr>
        <p:spPr>
          <a:xfrm>
            <a:off x="1103271" y="4054418"/>
            <a:ext cx="4992729" cy="1587370"/>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r>
              <a:rPr lang="en-US" dirty="0"/>
              <a:t>The autoencoder in the feedback connection of the ESN learns additional auxiliary information that is not human readable that the network is using to make its decisions.</a:t>
            </a:r>
          </a:p>
        </p:txBody>
      </p:sp>
      <p:sp>
        <p:nvSpPr>
          <p:cNvPr id="21" name="TextBox 20">
            <a:extLst>
              <a:ext uri="{FF2B5EF4-FFF2-40B4-BE49-F238E27FC236}">
                <a16:creationId xmlns:a16="http://schemas.microsoft.com/office/drawing/2014/main" id="{BA17C872-FC3D-47F5-993F-6B99544FD30C}"/>
              </a:ext>
            </a:extLst>
          </p:cNvPr>
          <p:cNvSpPr txBox="1"/>
          <p:nvPr/>
        </p:nvSpPr>
        <p:spPr>
          <a:xfrm>
            <a:off x="1103913" y="1653562"/>
            <a:ext cx="4992087" cy="1370531"/>
          </a:xfrm>
          <a:prstGeom prst="rect">
            <a:avLst/>
          </a:prstGeom>
        </p:spPr>
        <p:txBody>
          <a:bodyPr vert="horz" lIns="91440" tIns="45720" rIns="91440" bIns="45720" rtlCol="0">
            <a:normAutofit fontScale="85000" lnSpcReduction="20000"/>
          </a:bodyPr>
          <a:lstStyle/>
          <a:p>
            <a:pPr indent="-182880">
              <a:spcAft>
                <a:spcPts val="600"/>
              </a:spcAft>
              <a:buClr>
                <a:schemeClr val="tx1">
                  <a:lumMod val="85000"/>
                  <a:lumOff val="15000"/>
                </a:schemeClr>
              </a:buClr>
              <a:buFont typeface="Garamond" pitchFamily="18" charset="0"/>
              <a:buChar char="◦"/>
            </a:pPr>
            <a:r>
              <a:rPr lang="en-GB" b="0" i="0" dirty="0">
                <a:effectLst/>
                <a:latin typeface="Whitney"/>
              </a:rPr>
              <a:t>The point of a feedback connection is to preserve the networks state between runs of the network.</a:t>
            </a:r>
          </a:p>
          <a:p>
            <a:pPr indent="-182880">
              <a:spcAft>
                <a:spcPts val="600"/>
              </a:spcAft>
              <a:buClr>
                <a:schemeClr val="tx1">
                  <a:lumMod val="85000"/>
                  <a:lumOff val="15000"/>
                </a:schemeClr>
              </a:buClr>
              <a:buFont typeface="Garamond" pitchFamily="18" charset="0"/>
              <a:buChar char="◦"/>
            </a:pPr>
            <a:r>
              <a:rPr lang="en-GB" b="0" i="0" dirty="0">
                <a:effectLst/>
                <a:latin typeface="Whitney"/>
              </a:rPr>
              <a:t>In the case of an ESN, we can use them to preserve state beyond the fading memory of the reservoir.</a:t>
            </a:r>
          </a:p>
          <a:p>
            <a:pPr indent="-182880">
              <a:spcAft>
                <a:spcPts val="600"/>
              </a:spcAft>
              <a:buClr>
                <a:schemeClr val="tx1">
                  <a:lumMod val="85000"/>
                  <a:lumOff val="15000"/>
                </a:schemeClr>
              </a:buClr>
              <a:buFont typeface="Garamond" pitchFamily="18" charset="0"/>
              <a:buChar char="◦"/>
            </a:pPr>
            <a:r>
              <a:rPr lang="en-GB" dirty="0">
                <a:latin typeface="Whitney"/>
              </a:rPr>
              <a:t>T</a:t>
            </a:r>
            <a:r>
              <a:rPr lang="en-GB" b="0" i="0" dirty="0">
                <a:effectLst/>
                <a:latin typeface="Whitney"/>
              </a:rPr>
              <a:t>he feedback connection is trained by the output layer to be correct for that network.</a:t>
            </a:r>
            <a:endParaRPr lang="en-US" dirty="0"/>
          </a:p>
        </p:txBody>
      </p:sp>
      <p:sp>
        <p:nvSpPr>
          <p:cNvPr id="22" name="Title 1">
            <a:extLst>
              <a:ext uri="{FF2B5EF4-FFF2-40B4-BE49-F238E27FC236}">
                <a16:creationId xmlns:a16="http://schemas.microsoft.com/office/drawing/2014/main" id="{05A44972-CBC6-48F4-9A26-C22A5E275243}"/>
              </a:ext>
            </a:extLst>
          </p:cNvPr>
          <p:cNvSpPr txBox="1">
            <a:spLocks/>
          </p:cNvSpPr>
          <p:nvPr/>
        </p:nvSpPr>
        <p:spPr>
          <a:xfrm>
            <a:off x="1103271" y="2839752"/>
            <a:ext cx="6291912" cy="137731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pPr>
              <a:spcAft>
                <a:spcPts val="600"/>
              </a:spcAft>
            </a:pPr>
            <a:r>
              <a:rPr lang="en-GB" sz="3200" dirty="0"/>
              <a:t>Feedback connection with autoencoding</a:t>
            </a:r>
          </a:p>
        </p:txBody>
      </p:sp>
    </p:spTree>
    <p:extLst>
      <p:ext uri="{BB962C8B-B14F-4D97-AF65-F5344CB8AC3E}">
        <p14:creationId xmlns:p14="http://schemas.microsoft.com/office/powerpoint/2010/main" val="234118649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pic>
        <p:nvPicPr>
          <p:cNvPr id="10" name="Picture 9" descr="abstract image">
            <a:extLst>
              <a:ext uri="{FF2B5EF4-FFF2-40B4-BE49-F238E27FC236}">
                <a16:creationId xmlns:a16="http://schemas.microsoft.com/office/drawing/2014/main" id="{F451482E-5CA0-4438-8DA7-A11F31C4E61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73" name="Rectangle 72">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 name="Rectangle 74">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557720" y="612843"/>
            <a:ext cx="2312480" cy="1499738"/>
          </a:xfrm>
        </p:spPr>
        <p:txBody>
          <a:bodyPr vert="horz" lIns="91440" tIns="45720" rIns="91440" bIns="45720" rtlCol="0" anchor="b">
            <a:normAutofit/>
          </a:bodyPr>
          <a:lstStyle/>
          <a:p>
            <a:r>
              <a:rPr lang="en-US" sz="2600" dirty="0"/>
              <a:t>Together?</a:t>
            </a:r>
          </a:p>
        </p:txBody>
      </p:sp>
      <p:sp>
        <p:nvSpPr>
          <p:cNvPr id="77" name="Rectangle 76">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3073" name="Picture 1" descr="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Ink Drawings&#10;">
            <a:extLst>
              <a:ext uri="{FF2B5EF4-FFF2-40B4-BE49-F238E27FC236}">
                <a16:creationId xmlns:a16="http://schemas.microsoft.com/office/drawing/2014/main" id="{43FDC372-68F4-4D7E-AF4F-0FA43D62B1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40134" y="1052775"/>
            <a:ext cx="8083346" cy="475245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A8803E5-655B-4132-B7AD-B6B5FED58CC2}"/>
              </a:ext>
            </a:extLst>
          </p:cNvPr>
          <p:cNvSpPr txBox="1"/>
          <p:nvPr/>
        </p:nvSpPr>
        <p:spPr>
          <a:xfrm>
            <a:off x="552334" y="2112581"/>
            <a:ext cx="2312479" cy="3854197"/>
          </a:xfrm>
          <a:prstGeom prst="rect">
            <a:avLst/>
          </a:prstGeom>
        </p:spPr>
        <p:txBody>
          <a:bodyPr vert="horz" lIns="91440" tIns="45720" rIns="91440" bIns="45720" rtlCol="0">
            <a:normAutofit lnSpcReduction="10000"/>
          </a:bodyPr>
          <a:lstStyle/>
          <a:p>
            <a:pPr indent="-182880">
              <a:spcAft>
                <a:spcPts val="600"/>
              </a:spcAft>
              <a:buClr>
                <a:schemeClr val="tx1">
                  <a:lumMod val="85000"/>
                  <a:lumOff val="15000"/>
                </a:schemeClr>
              </a:buClr>
              <a:buFont typeface="Garamond" pitchFamily="18" charset="0"/>
              <a:buChar char="◦"/>
            </a:pPr>
            <a:r>
              <a:rPr lang="en-GB" sz="1400" dirty="0"/>
              <a:t>Feedback connection though the hole network gives both networks full view of all the information each separate network is using internally to solve its problem allowing the hole network to view the hole problem. </a:t>
            </a:r>
            <a:endParaRPr lang="en-US" sz="1400" dirty="0">
              <a:solidFill>
                <a:schemeClr val="tx1">
                  <a:lumMod val="85000"/>
                  <a:lumOff val="15000"/>
                </a:schemeClr>
              </a:solidFill>
            </a:endParaRPr>
          </a:p>
          <a:p>
            <a:pPr indent="-182880">
              <a:spcAft>
                <a:spcPts val="600"/>
              </a:spcAft>
              <a:buClr>
                <a:schemeClr val="tx1">
                  <a:lumMod val="85000"/>
                  <a:lumOff val="15000"/>
                </a:schemeClr>
              </a:buClr>
              <a:buFont typeface="Garamond" pitchFamily="18" charset="0"/>
              <a:buChar char="◦"/>
            </a:pPr>
            <a:r>
              <a:rPr lang="en-GB" sz="1400" dirty="0"/>
              <a:t>This allows us to connect two ESNs with more than just a linear output to input layer.</a:t>
            </a:r>
          </a:p>
          <a:p>
            <a:pPr indent="-182880">
              <a:spcAft>
                <a:spcPts val="600"/>
              </a:spcAft>
              <a:buClr>
                <a:schemeClr val="tx1">
                  <a:lumMod val="85000"/>
                  <a:lumOff val="15000"/>
                </a:schemeClr>
              </a:buClr>
              <a:buFont typeface="Garamond" pitchFamily="18" charset="0"/>
              <a:buChar char="◦"/>
            </a:pPr>
            <a:r>
              <a:rPr lang="en-GB" sz="1400" dirty="0"/>
              <a:t>If this connection works well then it could be applied to more than two ESNs at a time.</a:t>
            </a:r>
          </a:p>
        </p:txBody>
      </p:sp>
    </p:spTree>
    <p:extLst>
      <p:ext uri="{BB962C8B-B14F-4D97-AF65-F5344CB8AC3E}">
        <p14:creationId xmlns:p14="http://schemas.microsoft.com/office/powerpoint/2010/main" val="3547642702"/>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38">
      <a:dk1>
        <a:sysClr val="windowText" lastClr="000000"/>
      </a:dk1>
      <a:lt1>
        <a:sysClr val="window" lastClr="FFFFFF"/>
      </a:lt1>
      <a:dk2>
        <a:srgbClr val="505046"/>
      </a:dk2>
      <a:lt2>
        <a:srgbClr val="EEECE1"/>
      </a:lt2>
      <a:accent1>
        <a:srgbClr val="EE462D"/>
      </a:accent1>
      <a:accent2>
        <a:srgbClr val="595A85"/>
      </a:accent2>
      <a:accent3>
        <a:srgbClr val="8D6F5B"/>
      </a:accent3>
      <a:accent4>
        <a:srgbClr val="FABD2F"/>
      </a:accent4>
      <a:accent5>
        <a:srgbClr val="AF8073"/>
      </a:accent5>
      <a:accent6>
        <a:srgbClr val="787880"/>
      </a:accent6>
      <a:hlink>
        <a:srgbClr val="CC8D00"/>
      </a:hlink>
      <a:folHlink>
        <a:srgbClr val="82829E"/>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E34A532A-EA0D-41F9-B458-AF9358EF2F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9927E4-E194-47BE-91C2-B87D50CF51DB}">
  <ds:schemaRefs>
    <ds:schemaRef ds:uri="http://schemas.microsoft.com/sharepoint/v3/contenttype/forms"/>
  </ds:schemaRefs>
</ds:datastoreItem>
</file>

<file path=customXml/itemProps3.xml><?xml version="1.0" encoding="utf-8"?>
<ds:datastoreItem xmlns:ds="http://schemas.openxmlformats.org/officeDocument/2006/customXml" ds:itemID="{0E92E9E5-79AF-4029-8FCA-9C327D54FD8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{A20205B9-8C58-48F0-9AB9-0B8C6402884C}tf56410444_win32</Template>
  <TotalTime>345</TotalTime>
  <Words>228</Words>
  <Application>Microsoft Office PowerPoint</Application>
  <PresentationFormat>Widescreen</PresentationFormat>
  <Paragraphs>15</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Avenir Next LT Pro</vt:lpstr>
      <vt:lpstr>Avenir Next LT Pro Light</vt:lpstr>
      <vt:lpstr>Garamond</vt:lpstr>
      <vt:lpstr>Whitney</vt:lpstr>
      <vt:lpstr>SavonVTI</vt:lpstr>
      <vt:lpstr>Investigating autoencoders as a linkage between differing reservoir structures </vt:lpstr>
      <vt:lpstr>What is an autoencoder?</vt:lpstr>
      <vt:lpstr>Feedback connection</vt:lpstr>
      <vt:lpstr>Together?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Investigating autoencoders as a linkage between differing reservoir structures </dc:title>
  <dc:creator>chaz00701 curedale-rayner</dc:creator>
  <cp:lastModifiedBy>chaz00701 curedale-rayner</cp:lastModifiedBy>
  <cp:revision>5</cp:revision>
  <dcterms:created xsi:type="dcterms:W3CDTF">2021-08-05T09:49:32Z</dcterms:created>
  <dcterms:modified xsi:type="dcterms:W3CDTF">2021-08-06T08:26:42Z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